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5" r:id="rId3"/>
    <p:sldId id="275" r:id="rId4"/>
    <p:sldId id="2147375140" r:id="rId5"/>
    <p:sldId id="2147375142" r:id="rId6"/>
    <p:sldId id="260" r:id="rId7"/>
    <p:sldId id="2147375143" r:id="rId8"/>
    <p:sldId id="268" r:id="rId9"/>
    <p:sldId id="291" r:id="rId10"/>
    <p:sldId id="290" r:id="rId11"/>
    <p:sldId id="305" r:id="rId12"/>
    <p:sldId id="288" r:id="rId13"/>
    <p:sldId id="286" r:id="rId14"/>
    <p:sldId id="287" r:id="rId15"/>
    <p:sldId id="2147375145" r:id="rId16"/>
    <p:sldId id="2147375146" r:id="rId17"/>
    <p:sldId id="319" r:id="rId18"/>
    <p:sldId id="284" r:id="rId19"/>
    <p:sldId id="2147375135" r:id="rId20"/>
    <p:sldId id="2147375121" r:id="rId21"/>
    <p:sldId id="2147375134" r:id="rId22"/>
    <p:sldId id="324" r:id="rId23"/>
    <p:sldId id="302" r:id="rId24"/>
    <p:sldId id="296" r:id="rId25"/>
    <p:sldId id="297" r:id="rId26"/>
    <p:sldId id="298" r:id="rId27"/>
    <p:sldId id="2147375133" r:id="rId28"/>
    <p:sldId id="289" r:id="rId29"/>
    <p:sldId id="2147375139" r:id="rId30"/>
    <p:sldId id="2147375132" r:id="rId31"/>
    <p:sldId id="2147375144" r:id="rId32"/>
    <p:sldId id="2147375122" r:id="rId33"/>
    <p:sldId id="2147375128" r:id="rId34"/>
    <p:sldId id="2147375141" r:id="rId35"/>
    <p:sldId id="2147375130" r:id="rId36"/>
    <p:sldId id="2147375126" r:id="rId37"/>
    <p:sldId id="214737513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y Best" initials="NB" lastIdx="1" clrIdx="0">
    <p:extLst>
      <p:ext uri="{19B8F6BF-5375-455C-9EA6-DF929625EA0E}">
        <p15:presenceInfo xmlns:p15="http://schemas.microsoft.com/office/powerpoint/2012/main" userId="S::nicky.x.best@gsk.com::f33b7c88-b68a-43a4-b657-3a8c71ff5ae0" providerId="AD"/>
      </p:ext>
    </p:extLst>
  </p:cmAuthor>
  <p:cmAuthor id="2" name="Andy Nicholls" initials="AN" lastIdx="1" clrIdx="1">
    <p:extLst>
      <p:ext uri="{19B8F6BF-5375-455C-9EA6-DF929625EA0E}">
        <p15:presenceInfo xmlns:p15="http://schemas.microsoft.com/office/powerpoint/2012/main" userId="S::andy.p.nicholls@gsk.com::f3a83628-1c02-41d9-82d2-b3f17fb205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D113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A061F-EFBE-445B-AEDC-84126C6F44B3}" v="50" dt="2022-10-18T14:45:17.689"/>
    <p1510:client id="{48C48EF5-02B6-42C4-948D-DBAA41990487}" v="42" dt="2022-10-14T18:51:24.355"/>
    <p1510:client id="{DB1D6BB6-E31C-4858-9157-C74CF6A6A209}" v="33" dt="2022-10-21T14:04:41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7"/>
    <p:restoredTop sz="96143"/>
  </p:normalViewPr>
  <p:slideViewPr>
    <p:cSldViewPr snapToGrid="0">
      <p:cViewPr varScale="1">
        <p:scale>
          <a:sx n="95" d="100"/>
          <a:sy n="95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141FB-72EB-8E4F-935F-6CAD44133FF3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B5153-621C-8C43-BED7-037C6B911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1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3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4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2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2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25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Why </a:t>
            </a:r>
            <a:r>
              <a:rPr lang="en-GB" err="1"/>
              <a:t>gt</a:t>
            </a:r>
            <a:r>
              <a:rPr lang="en-GB"/>
              <a:t>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From </a:t>
            </a:r>
            <a:r>
              <a:rPr lang="en-GB" err="1"/>
              <a:t>Rstudio</a:t>
            </a:r>
            <a:r>
              <a:rPr lang="en-GB"/>
              <a:t> so a reputable source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Good functionality to go out to where we need to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 err="1"/>
              <a:t>Ect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7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7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0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be done, just using the </a:t>
            </a:r>
            <a:r>
              <a:rPr lang="en-GB" err="1"/>
              <a:t>tidyverse</a:t>
            </a:r>
            <a:r>
              <a:rPr lang="en-GB"/>
              <a:t>, but it requires a bit more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4943-7563-78DC-E84A-667CD93DF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DD848-8C77-E8A4-A306-74326FA59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A6B6-9DB8-6A3A-7A7C-C83B9DF3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48B2-4615-D8D3-3D45-B4A327D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78DA-0E72-6939-59C1-3290381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23D-7883-AB17-9587-04F95BE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5D9D4-27E0-F5B3-C0A2-109AC5EE8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0D55-ED30-F8F1-F5F3-993F7C38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13BC-8342-E3F8-816A-18F016C3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4922-C141-3A4E-683A-5DE9BCA4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3514-0FB9-69EA-58F8-7DAC26D70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3FD04-1B80-701C-4C78-E8941F5F1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BDEF-52CE-EB77-B758-5DDEA620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18B-6467-B1E1-6BA1-F906EBE5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D641B-A8D3-CE4F-E775-889DFEB3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6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C73C-816C-5682-467B-90150DCB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CE50-2BDF-61FB-1DE3-CA89790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E11A-3D5C-2153-3767-C2423C20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0F38-D465-D5B2-5B6E-917C99A9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E5A4-E6D7-D590-7E4E-790748F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7086-2CCB-AAFC-FD7C-4F68846F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9DC2-415F-FB66-C928-E461C3E9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33D8-B4CF-FCDE-054F-2CD7DF7A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2F8D-8506-7575-9EFE-0FE25B6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5664-F873-D80A-36F6-4A60535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EDB-2609-E300-B0BE-B4810FFE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0666-A102-8F62-077B-128C7265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B69E5-47DB-B4F0-E76E-D5339561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DFBD1-3123-0B08-E87E-589118EE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7CE7C-375A-FF58-C542-66BBFEAA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7EC9-EEB1-18F8-3067-968739E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A92-B6FC-560B-D746-276AF760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D12B-999B-8C8D-6D0F-69A1F5F9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1C2B-1F19-0EDF-2175-C7E25305D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343AD-EF67-D3A4-CA91-C7E606B95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135A4-05D8-B597-28FC-D2300CD72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0F2-87D3-ACE6-B57A-657D5D1E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CB95F-CEB3-E98B-3644-419FFECA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D7A5-E87C-765D-650A-0FACD407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BC40-5E9A-76E7-000F-A671C140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84336-7108-7B7A-D740-6B9667C7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2474C-FFCE-0844-3601-DF1D49BB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D4A52-65FA-50E7-F726-9697F912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79357-7F20-0C58-5804-9BC20C60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B6D6A-E0CD-681D-8E3A-C497702C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814C-99DB-40C8-551E-398F80D5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59-ECCC-149C-5CAC-881D8834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1D55-16A0-0F38-0A96-32A967DB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89F7-7FDB-34E7-0C34-6DE70B7EB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A6288-5D63-1B8F-5B2E-640FDDB9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A6DCC-E46F-0223-5976-FAA2AC6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817D-AF5C-8073-1647-81ADEAFA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0063-E4DC-3E2C-A5C5-7C6D7E39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03784-659B-A19B-4AA1-60C7DC3A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B4F93-D092-FA62-5F07-38A9ECD1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9C73-8E19-9E67-0C6A-42A8651A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2B3DA-189C-B9D2-87F3-B98CD012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A62-EDD3-E4E5-CE19-6C36D02E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C5953-B1CE-FF50-16D7-84CF32B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B5343-1BEF-AD05-F6FF-787E75F4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1747-678D-80D3-919B-4BAB942AD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2550-761B-3129-8B73-08CB00E9E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A64F-A2C7-9DEC-EABE-0F88469DF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doi.org/10.48550/arXiv.2204.0995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image" Target="../media/image70.png"/><Relationship Id="rId3" Type="http://schemas.openxmlformats.org/officeDocument/2006/relationships/image" Target="../media/image12.png"/><Relationship Id="rId21" Type="http://schemas.openxmlformats.org/officeDocument/2006/relationships/image" Target="../media/image7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19.svg"/><Relationship Id="rId19" Type="http://schemas.openxmlformats.org/officeDocument/2006/relationships/image" Target="../media/image71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dfreephotos.com/people/silhouette-of-a-group-of-people-at-sunset.png.php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gsk-biostatistics.github.io/tfrmt/" TargetMode="External"/><Relationship Id="rId7" Type="http://schemas.openxmlformats.org/officeDocument/2006/relationships/image" Target="../media/image76.png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harmaverse/metatools" TargetMode="External"/><Relationship Id="rId11" Type="http://schemas.openxmlformats.org/officeDocument/2006/relationships/image" Target="../media/image80.jpeg"/><Relationship Id="rId5" Type="http://schemas.openxmlformats.org/officeDocument/2006/relationships/hyperlink" Target="https://github.com/atorus-research/metacore" TargetMode="External"/><Relationship Id="rId10" Type="http://schemas.openxmlformats.org/officeDocument/2006/relationships/image" Target="../media/image79.jpeg"/><Relationship Id="rId4" Type="http://schemas.openxmlformats.org/officeDocument/2006/relationships/hyperlink" Target="https://github.com/atorus-research/Tplyr" TargetMode="External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tdd_jc1ybw" TargetMode="External"/><Relationship Id="rId2" Type="http://schemas.openxmlformats.org/officeDocument/2006/relationships/hyperlink" Target="https://www.r-consortium.org/using-r-in-regulatory-revie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spaces/2916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rstudio-conf-2022/clinical-reporting-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C97DA17-EA02-4B89-862C-F172E94C9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8C5F8F-F911-4455-BCE7-DA4A84767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BFF9A-2151-4D5A-95D0-C762CAEF9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428" r="363" b="1243"/>
          <a:stretch/>
        </p:blipFill>
        <p:spPr>
          <a:xfrm>
            <a:off x="0" y="520969"/>
            <a:ext cx="12192001" cy="58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ACD96-706C-4995-9EF8-46564135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Phase 2B </a:t>
            </a:r>
          </a:p>
          <a:p>
            <a:r>
              <a:rPr lang="en-GB"/>
              <a:t>Respiratory study, with change in FEV1 as the primary endpoint </a:t>
            </a:r>
          </a:p>
          <a:p>
            <a:r>
              <a:rPr lang="en-GB"/>
              <a:t>Visits at: </a:t>
            </a:r>
          </a:p>
          <a:p>
            <a:pPr lvl="1"/>
            <a:r>
              <a:rPr lang="en-GB"/>
              <a:t>Screening</a:t>
            </a:r>
          </a:p>
          <a:p>
            <a:pPr lvl="1"/>
            <a:r>
              <a:rPr lang="en-GB"/>
              <a:t>Baseline</a:t>
            </a:r>
          </a:p>
          <a:p>
            <a:pPr lvl="1"/>
            <a:r>
              <a:rPr lang="en-GB"/>
              <a:t>Week 4</a:t>
            </a:r>
          </a:p>
          <a:p>
            <a:pPr lvl="1"/>
            <a:r>
              <a:rPr lang="en-GB"/>
              <a:t>Week 8</a:t>
            </a:r>
          </a:p>
          <a:p>
            <a:pPr lvl="1"/>
            <a:r>
              <a:rPr lang="en-GB"/>
              <a:t>Week 12 </a:t>
            </a:r>
          </a:p>
          <a:p>
            <a:r>
              <a:rPr lang="en-GB"/>
              <a:t>200 subjects</a:t>
            </a:r>
          </a:p>
          <a:p>
            <a:pPr lvl="1"/>
            <a:r>
              <a:rPr lang="en-GB"/>
              <a:t>100 per arm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DE23-894B-43ED-AE5E-D784145F5E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C9EF-7141-4DE3-8F69-E7C81465912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4EE6-1167-4401-A4B9-5681B25267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C357A6-4571-41F1-ABB5-B9872FE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Study Information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C3FFE-CA9D-4AF8-A96F-4BAF1F9EE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CA40BAD-29B4-4B60-84B1-80A29DFE21B9}"/>
              </a:ext>
            </a:extLst>
          </p:cNvPr>
          <p:cNvSpPr/>
          <p:nvPr/>
        </p:nvSpPr>
        <p:spPr bwMode="auto">
          <a:xfrm>
            <a:off x="7081024" y="3334215"/>
            <a:ext cx="3590693" cy="1820836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</a:rPr>
              <a:t>Dataset specification can be found at: 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  <a:latin typeface="Consolas" panose="020B0609020204030204" pitchFamily="49" charset="0"/>
              </a:rPr>
              <a:t>specs/specs.xls</a:t>
            </a:r>
          </a:p>
        </p:txBody>
      </p:sp>
    </p:spTree>
    <p:extLst>
      <p:ext uri="{BB962C8B-B14F-4D97-AF65-F5344CB8AC3E}">
        <p14:creationId xmlns:p14="http://schemas.microsoft.com/office/powerpoint/2010/main" val="30954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73A2-A0AF-4C65-A13E-E19FCE02B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407D-54C4-4915-A613-EB00D4E70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67F4-9BDA-4945-8383-64C11204D7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98C36-63AC-4C7F-BF08-DE0F38D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Building </a:t>
            </a:r>
            <a:r>
              <a:rPr lang="en-GB" err="1"/>
              <a:t>ADaMs</a:t>
            </a:r>
            <a:r>
              <a:rPr lang="en-GB"/>
              <a:t> process flow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47DA5-D702-4503-BCE9-45779206A919}"/>
              </a:ext>
            </a:extLst>
          </p:cNvPr>
          <p:cNvSpPr/>
          <p:nvPr/>
        </p:nvSpPr>
        <p:spPr bwMode="auto">
          <a:xfrm>
            <a:off x="490653" y="1583473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0B310-8B27-4133-BB07-A5A7CE67E45A}"/>
              </a:ext>
            </a:extLst>
          </p:cNvPr>
          <p:cNvSpPr/>
          <p:nvPr/>
        </p:nvSpPr>
        <p:spPr bwMode="auto">
          <a:xfrm>
            <a:off x="490652" y="3276964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0C118-F5D1-4C11-A856-62C3A38CE66B}"/>
              </a:ext>
            </a:extLst>
          </p:cNvPr>
          <p:cNvSpPr/>
          <p:nvPr/>
        </p:nvSpPr>
        <p:spPr bwMode="auto">
          <a:xfrm>
            <a:off x="3865754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Combine predecessor variables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B8D37C-3022-44F3-8E0E-D99299271CC0}"/>
              </a:ext>
            </a:extLst>
          </p:cNvPr>
          <p:cNvSpPr/>
          <p:nvPr/>
        </p:nvSpPr>
        <p:spPr bwMode="auto">
          <a:xfrm>
            <a:off x="6713236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Do any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A7F83-1557-4012-8C92-50873F86454D}"/>
              </a:ext>
            </a:extLst>
          </p:cNvPr>
          <p:cNvSpPr/>
          <p:nvPr/>
        </p:nvSpPr>
        <p:spPr bwMode="auto">
          <a:xfrm>
            <a:off x="9560718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Drop unused variables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03E21F-ABAC-4511-8F42-1E33D30D6289}"/>
              </a:ext>
            </a:extLst>
          </p:cNvPr>
          <p:cNvSpPr/>
          <p:nvPr/>
        </p:nvSpPr>
        <p:spPr bwMode="auto">
          <a:xfrm rot="20423501">
            <a:off x="2667342" y="3168679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5001DF-BA15-4C93-A266-8AF37C267F3E}"/>
              </a:ext>
            </a:extLst>
          </p:cNvPr>
          <p:cNvSpPr/>
          <p:nvPr/>
        </p:nvSpPr>
        <p:spPr bwMode="auto">
          <a:xfrm rot="1176499" flipV="1">
            <a:off x="2687972" y="1959747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ABD0DB-E687-467D-AE37-F05407C04B5F}"/>
              </a:ext>
            </a:extLst>
          </p:cNvPr>
          <p:cNvSpPr/>
          <p:nvPr/>
        </p:nvSpPr>
        <p:spPr bwMode="auto">
          <a:xfrm>
            <a:off x="5967363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F42767-6027-46C5-9982-5C54C73C0ABE}"/>
              </a:ext>
            </a:extLst>
          </p:cNvPr>
          <p:cNvSpPr/>
          <p:nvPr/>
        </p:nvSpPr>
        <p:spPr bwMode="auto">
          <a:xfrm>
            <a:off x="8810101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22477F-6A55-48F5-B197-0D71B160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" y="646873"/>
            <a:ext cx="1052278" cy="12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C812FC-86ED-45CB-9398-93393FB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" y="3767214"/>
            <a:ext cx="1072591" cy="1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65EF456-0325-4F2E-901F-A110EBBB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3" y="1214140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BEA60C-10E0-40E7-860E-30F7BCD2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08" y="130722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AB1CDC-45A4-4F16-B8AB-B6ACD2F2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3" y="440265"/>
            <a:ext cx="1051200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D1E53E5-F074-40CA-A0E8-9EAEDEAF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98" y="44639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60822CC-55C8-4371-99B3-A71C5D18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01" y="1214139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B1EE9F-68FC-4BFE-AE26-6C665441B45D}"/>
              </a:ext>
            </a:extLst>
          </p:cNvPr>
          <p:cNvSpPr/>
          <p:nvPr/>
        </p:nvSpPr>
        <p:spPr bwMode="auto">
          <a:xfrm rot="5400000">
            <a:off x="10238586" y="3436579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8E3887-CA2A-4C21-8BE6-FEE625E0118B}"/>
              </a:ext>
            </a:extLst>
          </p:cNvPr>
          <p:cNvSpPr/>
          <p:nvPr/>
        </p:nvSpPr>
        <p:spPr bwMode="auto">
          <a:xfrm>
            <a:off x="9581521" y="4089399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Export dataset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E34E0C-7069-42E6-BD0B-4177A8AE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04" y="4789830"/>
            <a:ext cx="1051200" cy="12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Fairly stable, but will change with CDISC standards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Holds the metadata used to build SDTM and </a:t>
            </a:r>
            <a:r>
              <a:rPr lang="en-GB" sz="2000" err="1"/>
              <a:t>ADaM</a:t>
            </a:r>
            <a:r>
              <a:rPr lang="en-GB" sz="2000"/>
              <a:t> datasets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https://atorus-research.github.io/metacore/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metacore</a:t>
            </a:r>
            <a:r>
              <a:rPr lang="en-GB"/>
              <a:t>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spec_to_metacore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Reads a P21 spec into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metacore</a:t>
            </a:r>
            <a:endParaRPr lang="en-GB" sz="14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select_dataset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Select a single dataset of metadata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get_control_term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the control terms for a variable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2B8823D-F9CB-4A50-93F7-87502B0E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50" y="147544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 year.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Automating dataset creation based on the {</a:t>
            </a:r>
            <a:r>
              <a:rPr lang="en-GB" sz="2000" err="1"/>
              <a:t>metacore</a:t>
            </a:r>
            <a:r>
              <a:rPr lang="en-GB" sz="200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pharmaverse.github.io/</a:t>
            </a:r>
            <a:r>
              <a:rPr lang="en-GB" sz="1800" err="1"/>
              <a:t>metatools</a:t>
            </a:r>
            <a:r>
              <a:rPr lang="en-GB" sz="180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metatools</a:t>
            </a:r>
            <a:r>
              <a:rPr lang="en-GB"/>
              <a:t>}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build_from_derived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Builds a dataset based on all predecessors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combine_supp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Combines supps and domains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create_var_from_codelist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new variable based on code/decode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create_cat_var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categorial variable from continues based on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codelist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order_cols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Orders the columns per metadata definitions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set_variable_labels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check_ct_data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Checks all values fall within control terms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F8F770-CC39-4C18-B306-D9716A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88" y="79281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Some functions are still being sorted out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Functions to do common </a:t>
            </a:r>
            <a:r>
              <a:rPr lang="en-GB" sz="2000" err="1"/>
              <a:t>ADaM</a:t>
            </a:r>
            <a:r>
              <a:rPr lang="en-GB" sz="2000"/>
              <a:t> calculations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https://pharmaverse.github.io/admiral/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{admiral}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derive_vars_merged_dtm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and impute datetime variables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derive_var_merged_exist_flag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 existing flag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compute_bmi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Computes BMI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derive_var_base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baseline column from flag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EEAEFE-1DDC-4F9F-8B9C-3C6B972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66" y="70635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B26B0-C4CD-C299-10FA-12A042EC63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1976C-D2B9-4D34-0BC7-CC306AD3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{admiral}’s </a:t>
            </a:r>
            <a:r>
              <a:rPr lang="en-GB" dirty="0"/>
              <a:t>Modular Approach</a:t>
            </a:r>
            <a:endParaRPr lang="en-C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B0172D-215E-02E8-7E8F-3302C17AA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Google Shape;64;ge955e0b2aa_0_5">
            <a:extLst>
              <a:ext uri="{FF2B5EF4-FFF2-40B4-BE49-F238E27FC236}">
                <a16:creationId xmlns:a16="http://schemas.microsoft.com/office/drawing/2014/main" id="{C777341B-2FA5-C2F1-242A-17B5E126BB8B}"/>
              </a:ext>
            </a:extLst>
          </p:cNvPr>
          <p:cNvSpPr/>
          <p:nvPr/>
        </p:nvSpPr>
        <p:spPr>
          <a:xfrm>
            <a:off x="365124" y="1687355"/>
            <a:ext cx="5237451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 err="1">
                <a:latin typeface="Courier New" panose="02070309020205020404" pitchFamily="49" charset="0"/>
              </a:rPr>
              <a:t>pre_processing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create_advs</a:t>
            </a:r>
            <a:r>
              <a:rPr lang="en-GB" sz="2400" dirty="0">
                <a:latin typeface="Courier New" panose="02070309020205020404" pitchFamily="49" charset="0"/>
              </a:rPr>
              <a:t>(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dataset_name</a:t>
            </a:r>
            <a:r>
              <a:rPr lang="en-GB" sz="2400" dirty="0">
                <a:latin typeface="Courier New" panose="02070309020205020404" pitchFamily="49" charset="0"/>
              </a:rPr>
              <a:t> = vs,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param_01 = 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param_02 = ,</a:t>
            </a:r>
          </a:p>
          <a:p>
            <a:r>
              <a:rPr lang="en-GB" sz="2400" dirty="0">
                <a:latin typeface="Courier New" panose="02070309020205020404" pitchFamily="49" charset="0"/>
              </a:rPr>
              <a:t>  ...,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param_99 =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post_processing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65;ge955e0b2aa_0_5">
            <a:extLst>
              <a:ext uri="{FF2B5EF4-FFF2-40B4-BE49-F238E27FC236}">
                <a16:creationId xmlns:a16="http://schemas.microsoft.com/office/drawing/2014/main" id="{B07C7D2C-37CE-CC8A-F97A-171CF8DDADC8}"/>
              </a:ext>
            </a:extLst>
          </p:cNvPr>
          <p:cNvSpPr/>
          <p:nvPr/>
        </p:nvSpPr>
        <p:spPr>
          <a:xfrm>
            <a:off x="6587837" y="1687355"/>
            <a:ext cx="5237452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>
                <a:latin typeface="Courier New" panose="02070309020205020404" pitchFamily="49" charset="0"/>
              </a:rPr>
              <a:t>vs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derive_vars_a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derive_vars_b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i="1" dirty="0">
                <a:latin typeface="Courier New" panose="02070309020205020404" pitchFamily="49" charset="0"/>
              </a:rPr>
              <a:t>  </a:t>
            </a:r>
            <a:r>
              <a:rPr lang="en-GB" sz="2400" b="1" i="1" dirty="0" err="1">
                <a:latin typeface="Courier New" panose="02070309020205020404" pitchFamily="49" charset="0"/>
              </a:rPr>
              <a:t>study_vars_x</a:t>
            </a:r>
            <a:r>
              <a:rPr lang="en-GB" sz="2400" b="1" i="1" dirty="0">
                <a:latin typeface="Courier New" panose="02070309020205020404" pitchFamily="49" charset="0"/>
              </a:rPr>
              <a:t>()</a:t>
            </a:r>
            <a:r>
              <a:rPr lang="en-GB" sz="2400" i="1" dirty="0">
                <a:latin typeface="Courier New" panose="02070309020205020404" pitchFamily="49" charset="0"/>
              </a:rPr>
              <a:t> 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derive_param_c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b="1" dirty="0" err="1">
                <a:latin typeface="Courier New" panose="02070309020205020404" pitchFamily="49" charset="0"/>
              </a:rPr>
              <a:t>project_param_y</a:t>
            </a:r>
            <a:r>
              <a:rPr lang="en-GB" sz="2400" b="1" dirty="0">
                <a:latin typeface="Courier New" panose="02070309020205020404" pitchFamily="49" charset="0"/>
              </a:rPr>
              <a:t>() </a:t>
            </a:r>
            <a:r>
              <a:rPr lang="en-GB" sz="2400" dirty="0">
                <a:latin typeface="Courier New" panose="02070309020205020404" pitchFamily="49" charset="0"/>
              </a:rPr>
              <a:t>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...</a:t>
            </a:r>
            <a:endParaRPr lang="en-GB" sz="2400" dirty="0"/>
          </a:p>
          <a:p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" name="Google Shape;66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F7354E97-7A30-F121-2A17-79D6310F6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1442"/>
          <a:stretch/>
        </p:blipFill>
        <p:spPr>
          <a:xfrm>
            <a:off x="4162536" y="4706096"/>
            <a:ext cx="930144" cy="903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A8CD3097-5DA2-BCB2-3980-8816D80FC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319" r="-1012"/>
          <a:stretch/>
        </p:blipFill>
        <p:spPr>
          <a:xfrm>
            <a:off x="10553556" y="4706096"/>
            <a:ext cx="1009389" cy="903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1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FF8CA-3A05-7292-4A70-9D6A4D48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 Ecosystem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B60FD4-057F-EBE1-24C3-2323E4F88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DA65189-3726-4E4F-8275-DEDBEA37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751" y="1560536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72ACB-8E5B-534D-97F4-1853F0B71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06" y="1568540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D79996C-26B3-0E3E-2BF4-6F1BBA77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35" y="1568538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3B2F4-6305-0484-28A2-CB6436E6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03" y="1568995"/>
            <a:ext cx="2472000" cy="2860800"/>
          </a:xfrm>
          <a:prstGeom prst="rect">
            <a:avLst/>
          </a:prstGeom>
        </p:spPr>
      </p:pic>
      <p:pic>
        <p:nvPicPr>
          <p:cNvPr id="10" name="Picture 8" descr="GSK Logo transparent PNG - StickPNG">
            <a:extLst>
              <a:ext uri="{FF2B5EF4-FFF2-40B4-BE49-F238E27FC236}">
                <a16:creationId xmlns:a16="http://schemas.microsoft.com/office/drawing/2014/main" id="{0395CBCE-5CDC-BBBC-C3E3-FF7F4DEF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1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le:Hoffmann-La Roche logo.svg - Wikimedia Commons">
            <a:extLst>
              <a:ext uri="{FF2B5EF4-FFF2-40B4-BE49-F238E27FC236}">
                <a16:creationId xmlns:a16="http://schemas.microsoft.com/office/drawing/2014/main" id="{64CE4A22-AB5E-5204-6775-C682BD7C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85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ile:Hoffmann-La Roche logo.svg - Wikimedia Commons">
            <a:extLst>
              <a:ext uri="{FF2B5EF4-FFF2-40B4-BE49-F238E27FC236}">
                <a16:creationId xmlns:a16="http://schemas.microsoft.com/office/drawing/2014/main" id="{931CD8E8-04F8-8EF3-AB9B-82DC9642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2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GSK Logo transparent PNG - StickPNG">
            <a:extLst>
              <a:ext uri="{FF2B5EF4-FFF2-40B4-BE49-F238E27FC236}">
                <a16:creationId xmlns:a16="http://schemas.microsoft.com/office/drawing/2014/main" id="{9721CA63-A9E6-929D-45BD-DEBE3C1D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04" y="4841369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:Hoffmann-La Roche logo.svg - Wikimedia Commons">
            <a:extLst>
              <a:ext uri="{FF2B5EF4-FFF2-40B4-BE49-F238E27FC236}">
                <a16:creationId xmlns:a16="http://schemas.microsoft.com/office/drawing/2014/main" id="{BAFF3CFA-8C7D-C60F-FD06-0602AD19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3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BDD6E30-8576-F831-BB56-A27095ED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2" y="5598856"/>
            <a:ext cx="1014071" cy="2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1ACBB27A-119B-B52C-C4C3-282D10A8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400" y="5903278"/>
            <a:ext cx="2164249" cy="31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6602301C-D926-E3A0-2BA5-FAD422AD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40" y="4498910"/>
            <a:ext cx="1141857" cy="4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11EA97C-DD76-2619-59ED-04A9D6C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068" y="5598856"/>
            <a:ext cx="1740131" cy="31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GSK Logo transparent PNG - StickPNG">
            <a:extLst>
              <a:ext uri="{FF2B5EF4-FFF2-40B4-BE49-F238E27FC236}">
                <a16:creationId xmlns:a16="http://schemas.microsoft.com/office/drawing/2014/main" id="{4E72B940-506A-C01F-0ED2-5964F76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205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1E3EA287-1962-78CE-6CAE-BB11915E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45" y="5095083"/>
            <a:ext cx="2044291" cy="3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96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7CA8-9D8C-4ECD-A415-F0A0893F64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750B-BD9E-48BC-A489-42EA7AC3C56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3D11C-A8E0-4767-9B33-766A886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Descriptive statistics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A8B159-3ACA-47E7-89FA-93FE78C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003BE-5EB4-429D-8D8C-4EB59FF1519D}"/>
              </a:ext>
            </a:extLst>
          </p:cNvPr>
          <p:cNvSpPr txBox="1"/>
          <p:nvPr/>
        </p:nvSpPr>
        <p:spPr>
          <a:xfrm>
            <a:off x="579863" y="1530740"/>
            <a:ext cx="4739268" cy="37965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{</a:t>
            </a:r>
            <a:r>
              <a:rPr lang="en-GB" sz="1600" err="1"/>
              <a:t>Tplyr</a:t>
            </a:r>
            <a:r>
              <a:rPr lang="en-GB" sz="1600"/>
              <a:t>} works by layering groups of descriptive statistics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Each layer has two basic flavours: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group_count</a:t>
            </a:r>
            <a:r>
              <a:rPr lang="en-GB" sz="1600">
                <a:latin typeface="Consolas" panose="020B0609020204030204" pitchFamily="49" charset="0"/>
              </a:rPr>
              <a:t>() 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group_desc</a:t>
            </a:r>
            <a:r>
              <a:rPr lang="en-GB" sz="16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Within the layer function add additional specifications such as: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Statistics to calculate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Distinct counts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pic>
        <p:nvPicPr>
          <p:cNvPr id="12" name="Graphic 11" descr="Wedding cake with solid fill">
            <a:extLst>
              <a:ext uri="{FF2B5EF4-FFF2-40B4-BE49-F238E27FC236}">
                <a16:creationId xmlns:a16="http://schemas.microsoft.com/office/drawing/2014/main" id="{615D38D5-366B-4D47-B149-5AD53FAB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536" y="2683842"/>
            <a:ext cx="2412000" cy="230627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357A5-4069-4BAA-9D05-AE67C59864CE}"/>
              </a:ext>
            </a:extLst>
          </p:cNvPr>
          <p:cNvSpPr/>
          <p:nvPr/>
        </p:nvSpPr>
        <p:spPr bwMode="auto">
          <a:xfrm>
            <a:off x="5124672" y="3359818"/>
            <a:ext cx="1159727" cy="607096"/>
          </a:xfrm>
          <a:custGeom>
            <a:avLst/>
            <a:gdLst>
              <a:gd name="connsiteX0" fmla="*/ 0 w 1159727"/>
              <a:gd name="connsiteY0" fmla="*/ 122663 h 624468"/>
              <a:gd name="connsiteX1" fmla="*/ 22303 w 1159727"/>
              <a:gd name="connsiteY1" fmla="*/ 624468 h 624468"/>
              <a:gd name="connsiteX2" fmla="*/ 379142 w 1159727"/>
              <a:gd name="connsiteY2" fmla="*/ 568712 h 624468"/>
              <a:gd name="connsiteX3" fmla="*/ 825191 w 1159727"/>
              <a:gd name="connsiteY3" fmla="*/ 579863 h 624468"/>
              <a:gd name="connsiteX4" fmla="*/ 1159727 w 1159727"/>
              <a:gd name="connsiteY4" fmla="*/ 613317 h 624468"/>
              <a:gd name="connsiteX5" fmla="*/ 1159727 w 1159727"/>
              <a:gd name="connsiteY5" fmla="*/ 156117 h 624468"/>
              <a:gd name="connsiteX6" fmla="*/ 1048215 w 1159727"/>
              <a:gd name="connsiteY6" fmla="*/ 44605 h 624468"/>
              <a:gd name="connsiteX7" fmla="*/ 713678 w 1159727"/>
              <a:gd name="connsiteY7" fmla="*/ 0 h 624468"/>
              <a:gd name="connsiteX8" fmla="*/ 434898 w 1159727"/>
              <a:gd name="connsiteY8" fmla="*/ 11151 h 624468"/>
              <a:gd name="connsiteX9" fmla="*/ 89210 w 1159727"/>
              <a:gd name="connsiteY9" fmla="*/ 55756 h 624468"/>
              <a:gd name="connsiteX10" fmla="*/ 0 w 1159727"/>
              <a:gd name="connsiteY10" fmla="*/ 122663 h 624468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4930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11151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07096"/>
              <a:gd name="connsiteX1" fmla="*/ 9863 w 1159727"/>
              <a:gd name="connsiteY1" fmla="*/ 599586 h 607096"/>
              <a:gd name="connsiteX2" fmla="*/ 379142 w 1159727"/>
              <a:gd name="connsiteY2" fmla="*/ 562491 h 607096"/>
              <a:gd name="connsiteX3" fmla="*/ 825191 w 1159727"/>
              <a:gd name="connsiteY3" fmla="*/ 573642 h 607096"/>
              <a:gd name="connsiteX4" fmla="*/ 1159727 w 1159727"/>
              <a:gd name="connsiteY4" fmla="*/ 607096 h 607096"/>
              <a:gd name="connsiteX5" fmla="*/ 1159727 w 1159727"/>
              <a:gd name="connsiteY5" fmla="*/ 149896 h 607096"/>
              <a:gd name="connsiteX6" fmla="*/ 1048215 w 1159727"/>
              <a:gd name="connsiteY6" fmla="*/ 38384 h 607096"/>
              <a:gd name="connsiteX7" fmla="*/ 701237 w 1159727"/>
              <a:gd name="connsiteY7" fmla="*/ 0 h 607096"/>
              <a:gd name="connsiteX8" fmla="*/ 434898 w 1159727"/>
              <a:gd name="connsiteY8" fmla="*/ 11151 h 607096"/>
              <a:gd name="connsiteX9" fmla="*/ 89210 w 1159727"/>
              <a:gd name="connsiteY9" fmla="*/ 49535 h 607096"/>
              <a:gd name="connsiteX10" fmla="*/ 0 w 1159727"/>
              <a:gd name="connsiteY10" fmla="*/ 116442 h 6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727" h="607096">
                <a:moveTo>
                  <a:pt x="0" y="116442"/>
                </a:moveTo>
                <a:lnTo>
                  <a:pt x="9863" y="599586"/>
                </a:lnTo>
                <a:lnTo>
                  <a:pt x="379142" y="562491"/>
                </a:lnTo>
                <a:lnTo>
                  <a:pt x="825191" y="573642"/>
                </a:lnTo>
                <a:lnTo>
                  <a:pt x="1159727" y="607096"/>
                </a:lnTo>
                <a:lnTo>
                  <a:pt x="1159727" y="149896"/>
                </a:lnTo>
                <a:lnTo>
                  <a:pt x="1048215" y="38384"/>
                </a:lnTo>
                <a:lnTo>
                  <a:pt x="701237" y="0"/>
                </a:lnTo>
                <a:lnTo>
                  <a:pt x="434898" y="11151"/>
                </a:lnTo>
                <a:lnTo>
                  <a:pt x="89210" y="49535"/>
                </a:lnTo>
                <a:lnTo>
                  <a:pt x="0" y="11644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9" name="Graphic 8" descr="Wedding cake with solid fill">
            <a:extLst>
              <a:ext uri="{FF2B5EF4-FFF2-40B4-BE49-F238E27FC236}">
                <a16:creationId xmlns:a16="http://schemas.microsoft.com/office/drawing/2014/main" id="{DA30B330-D780-4C82-9D6A-FD7D1BA68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506" b="44410"/>
          <a:stretch/>
        </p:blipFill>
        <p:spPr>
          <a:xfrm>
            <a:off x="4498536" y="3398353"/>
            <a:ext cx="2412000" cy="55490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71FE37-C2A1-45C0-ABE9-A6B4B96C1549}"/>
              </a:ext>
            </a:extLst>
          </p:cNvPr>
          <p:cNvGraphicFramePr>
            <a:graphicFrameLocks noGrp="1"/>
          </p:cNvGraphicFramePr>
          <p:nvPr/>
        </p:nvGraphicFramePr>
        <p:xfrm>
          <a:off x="6936666" y="2779120"/>
          <a:ext cx="5019706" cy="21521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28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928547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058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777B44CD-983F-4506-8DF8-BBB937BD9160}"/>
              </a:ext>
            </a:extLst>
          </p:cNvPr>
          <p:cNvSpPr/>
          <p:nvPr/>
        </p:nvSpPr>
        <p:spPr>
          <a:xfrm>
            <a:off x="6655978" y="3236106"/>
            <a:ext cx="278807" cy="607096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CEC52AAC-0FAA-4908-A909-E08228DE2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536" y="2637012"/>
            <a:ext cx="2412380" cy="241238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5106A09-F5F2-4223-936B-35605A00A84D}"/>
              </a:ext>
            </a:extLst>
          </p:cNvPr>
          <p:cNvSpPr/>
          <p:nvPr/>
        </p:nvSpPr>
        <p:spPr>
          <a:xfrm>
            <a:off x="6655978" y="4058085"/>
            <a:ext cx="278807" cy="867594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1B13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D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~2 years.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General Purpose: </a:t>
            </a:r>
            <a:endParaRPr lang="en-GB"/>
          </a:p>
          <a:p>
            <a:r>
              <a:rPr lang="en-GB" sz="2000" dirty="0"/>
              <a:t>Create standard descriptive statistics from ADAMs </a:t>
            </a:r>
            <a:endParaRPr lang="en-GB" sz="20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https://atorus-research.github.io/Tplyr/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Tplyr</a:t>
            </a:r>
            <a:r>
              <a:rPr lang="en-GB"/>
              <a:t>}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F01794-D089-46D8-9CBE-41477D56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tplyr_table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add_layer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a layer to build descriptive stats on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group_count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count based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group_desc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continuous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add_total_group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totals column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get_numeric_data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an ARD from a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Tplyr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table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set_distinct_by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how to count distinct subjects</a:t>
            </a:r>
          </a:p>
        </p:txBody>
      </p:sp>
    </p:spTree>
    <p:extLst>
      <p:ext uri="{BB962C8B-B14F-4D97-AF65-F5344CB8AC3E}">
        <p14:creationId xmlns:p14="http://schemas.microsoft.com/office/powerpoint/2010/main" val="91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man biking at forest">
            <a:extLst>
              <a:ext uri="{FF2B5EF4-FFF2-40B4-BE49-F238E27FC236}">
                <a16:creationId xmlns:a16="http://schemas.microsoft.com/office/drawing/2014/main" id="{66BE65FB-7B22-C29E-D5F2-B1FEAF3C0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F928C-B6D0-CC0C-07B0-D3BB2D50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Day 2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4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of the Best Mountain Bike Trails in Los Angeles | Discover Los Angeles">
            <a:extLst>
              <a:ext uri="{FF2B5EF4-FFF2-40B4-BE49-F238E27FC236}">
                <a16:creationId xmlns:a16="http://schemas.microsoft.com/office/drawing/2014/main" id="{14F9BD7C-A93B-4DC1-83B3-AB6922FFE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/>
          <a:stretch/>
        </p:blipFill>
        <p:spPr bwMode="auto">
          <a:xfrm>
            <a:off x="-28398" y="0"/>
            <a:ext cx="122203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6480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2C32C-E36F-4D75-BAA6-2C38363F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423" y="1448438"/>
            <a:ext cx="7392862" cy="26914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6FB14-DDA1-46D9-8234-40A083353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6" y="1311163"/>
            <a:ext cx="3597274" cy="2828766"/>
          </a:xfrm>
        </p:spPr>
        <p:txBody>
          <a:bodyPr/>
          <a:lstStyle/>
          <a:p>
            <a:r>
              <a:rPr lang="en-GB" sz="2000"/>
              <a:t>Key features</a:t>
            </a:r>
          </a:p>
          <a:p>
            <a:pPr lvl="1"/>
            <a:r>
              <a:rPr lang="en-GB" sz="1800" i="1"/>
              <a:t>Unformatted</a:t>
            </a:r>
            <a:r>
              <a:rPr lang="en-GB" sz="1800"/>
              <a:t> values</a:t>
            </a:r>
          </a:p>
          <a:p>
            <a:pPr lvl="1"/>
            <a:r>
              <a:rPr lang="en-GB" sz="1800"/>
              <a:t>1 value per row </a:t>
            </a:r>
          </a:p>
          <a:p>
            <a:pPr lvl="1"/>
            <a:r>
              <a:rPr lang="en-GB" sz="1800"/>
              <a:t>Distinct columns for each grouping variable</a:t>
            </a:r>
          </a:p>
          <a:p>
            <a:pPr lvl="1"/>
            <a:r>
              <a:rPr lang="en-GB" sz="1800"/>
              <a:t>Include everything you want to display (particularly labels) 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A2DBFA-3A6F-42FB-9C4D-359F2724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78" y="242888"/>
            <a:ext cx="10645810" cy="430887"/>
          </a:xfrm>
        </p:spPr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2ACEED-6413-43B2-8AE7-4278F65BC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548" y="6291599"/>
            <a:ext cx="10179369" cy="373975"/>
          </a:xfrm>
        </p:spPr>
        <p:txBody>
          <a:bodyPr/>
          <a:lstStyle/>
          <a:p>
            <a:r>
              <a:rPr lang="en-GB" sz="1050">
                <a:hlinkClick r:id="rId4"/>
              </a:rPr>
              <a:t>Why we should respect analysis results as data</a:t>
            </a:r>
            <a:endParaRPr lang="en-GB" sz="1050"/>
          </a:p>
          <a:p>
            <a:r>
              <a:rPr lang="en-GB" sz="1050" b="0" i="0" strike="noStrike">
                <a:effectLst/>
                <a:latin typeface="Lucida Grande"/>
              </a:rPr>
              <a:t>Joana M Barros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Lukas A Widmer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Mark Baillie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Simon </a:t>
            </a:r>
            <a:r>
              <a:rPr lang="en-GB" sz="1050" b="0" i="0" strike="noStrike" err="1">
                <a:effectLst/>
                <a:latin typeface="Lucida Grande"/>
              </a:rPr>
              <a:t>Wandel</a:t>
            </a:r>
            <a:r>
              <a:rPr lang="en-GB" sz="1050" b="0" i="0" strike="noStrike">
                <a:effectLst/>
                <a:latin typeface="Lucida Grande"/>
              </a:rPr>
              <a:t>, (</a:t>
            </a:r>
            <a:r>
              <a:rPr lang="en-GB" sz="1050"/>
              <a:t>Analytics, Novartis Pharma AG, Basel, Switzerland)</a:t>
            </a:r>
          </a:p>
          <a:p>
            <a:r>
              <a:rPr lang="en-GB" sz="1050"/>
              <a:t>https://doi.org/10.48550/arXiv.2204.09959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6246-EBF8-4E42-A166-F4704EED79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C540-AFDB-4C9D-BAA3-BB6E4C99B3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77692D-92F0-4409-A149-5A2524A8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477" y="694950"/>
            <a:ext cx="10645811" cy="352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F90D5DA3-EAD7-4BD1-8B0E-6B6E830C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47" y="196159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E8680-6D5D-4602-9BB5-1079C6C0335C}"/>
              </a:ext>
            </a:extLst>
          </p:cNvPr>
          <p:cNvSpPr txBox="1"/>
          <p:nvPr/>
        </p:nvSpPr>
        <p:spPr>
          <a:xfrm>
            <a:off x="365126" y="4685939"/>
            <a:ext cx="10094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Interested in reading more, see:</a:t>
            </a:r>
          </a:p>
          <a:p>
            <a:pPr lvl="1"/>
            <a:r>
              <a:rPr lang="en-GB" i="1">
                <a:hlinkClick r:id="rId4"/>
              </a:rPr>
              <a:t>Why we should respect analysis results as data</a:t>
            </a:r>
            <a:endParaRPr lang="en-GB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C0C13E-3A60-4F78-89E2-0F19788EA298}"/>
              </a:ext>
            </a:extLst>
          </p:cNvPr>
          <p:cNvSpPr/>
          <p:nvPr/>
        </p:nvSpPr>
        <p:spPr bwMode="auto">
          <a:xfrm>
            <a:off x="10889912" y="3007276"/>
            <a:ext cx="848434" cy="121056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97D014-C13B-4FB2-BE3D-C5B8D667673D}"/>
              </a:ext>
            </a:extLst>
          </p:cNvPr>
          <p:cNvSpPr/>
          <p:nvPr/>
        </p:nvSpPr>
        <p:spPr bwMode="auto">
          <a:xfrm>
            <a:off x="9560718" y="1688688"/>
            <a:ext cx="1400988" cy="111987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9F1FD-A72F-438A-81E6-5092D1EBF541}"/>
              </a:ext>
            </a:extLst>
          </p:cNvPr>
          <p:cNvCxnSpPr>
            <a:cxnSpLocks/>
          </p:cNvCxnSpPr>
          <p:nvPr/>
        </p:nvCxnSpPr>
        <p:spPr>
          <a:xfrm>
            <a:off x="9894873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78F0452-B9EA-447D-9C83-AFCBC277944E}"/>
              </a:ext>
            </a:extLst>
          </p:cNvPr>
          <p:cNvSpPr/>
          <p:nvPr/>
        </p:nvSpPr>
        <p:spPr bwMode="auto">
          <a:xfrm>
            <a:off x="4902007" y="2966981"/>
            <a:ext cx="4879448" cy="601386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3F8A3-DC53-4CB8-B69A-6503B39A595C}"/>
              </a:ext>
            </a:extLst>
          </p:cNvPr>
          <p:cNvSpPr/>
          <p:nvPr/>
        </p:nvSpPr>
        <p:spPr bwMode="auto">
          <a:xfrm>
            <a:off x="7378995" y="1898164"/>
            <a:ext cx="2402460" cy="837444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791A4-FCDF-4931-8949-4368109D864D}"/>
              </a:ext>
            </a:extLst>
          </p:cNvPr>
          <p:cNvCxnSpPr>
            <a:cxnSpLocks/>
          </p:cNvCxnSpPr>
          <p:nvPr/>
        </p:nvCxnSpPr>
        <p:spPr>
          <a:xfrm>
            <a:off x="11844386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C34C82-3708-43DE-839E-BFB904184D97}"/>
              </a:ext>
            </a:extLst>
          </p:cNvPr>
          <p:cNvSpPr/>
          <p:nvPr/>
        </p:nvSpPr>
        <p:spPr bwMode="auto">
          <a:xfrm>
            <a:off x="4220310" y="2998423"/>
            <a:ext cx="947105" cy="1219417"/>
          </a:xfrm>
          <a:prstGeom prst="ellipse">
            <a:avLst/>
          </a:prstGeom>
          <a:noFill/>
          <a:ln w="57150">
            <a:solidFill>
              <a:schemeClr val="accent3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2A1E-1CAB-480A-9638-A3884662F892}"/>
              </a:ext>
            </a:extLst>
          </p:cNvPr>
          <p:cNvSpPr/>
          <p:nvPr/>
        </p:nvSpPr>
        <p:spPr bwMode="auto">
          <a:xfrm>
            <a:off x="9943305" y="2232612"/>
            <a:ext cx="1005682" cy="260695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056F5-7922-4379-8208-7666C1CC1270}"/>
              </a:ext>
            </a:extLst>
          </p:cNvPr>
          <p:cNvSpPr/>
          <p:nvPr/>
        </p:nvSpPr>
        <p:spPr bwMode="auto">
          <a:xfrm>
            <a:off x="11352548" y="3354572"/>
            <a:ext cx="323985" cy="435479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32" grpId="0" animBg="1"/>
      <p:bldP spid="34" grpId="0" animBg="1"/>
      <p:bldP spid="40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589-D5B3-4938-86E7-C6284AD25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9C0A-E927-46EF-8F45-5415BFA6FF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C865-5262-4DC6-B64C-149C5761264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34A7A-F6DB-40EB-BEB2-DE44EC91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process flow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3AEF4-E175-4A5E-B218-6B3BBF727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B9EA4-6011-4C89-8B95-ABBC17F656A5}"/>
              </a:ext>
            </a:extLst>
          </p:cNvPr>
          <p:cNvSpPr/>
          <p:nvPr/>
        </p:nvSpPr>
        <p:spPr bwMode="auto">
          <a:xfrm>
            <a:off x="498297" y="2418364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Define table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DCBF7-E8C7-459A-9769-599295DBC265}"/>
              </a:ext>
            </a:extLst>
          </p:cNvPr>
          <p:cNvSpPr/>
          <p:nvPr/>
        </p:nvSpPr>
        <p:spPr bwMode="auto">
          <a:xfrm>
            <a:off x="4775771" y="1282557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Create a mock based on metadata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1645A-41A9-483C-8230-7666A541E1F3}"/>
              </a:ext>
            </a:extLst>
          </p:cNvPr>
          <p:cNvSpPr/>
          <p:nvPr/>
        </p:nvSpPr>
        <p:spPr bwMode="auto">
          <a:xfrm>
            <a:off x="4775771" y="3604536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Format values in accordance with metadata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06F30B-778A-404D-9783-1245500AC406}"/>
              </a:ext>
            </a:extLst>
          </p:cNvPr>
          <p:cNvSpPr/>
          <p:nvPr/>
        </p:nvSpPr>
        <p:spPr bwMode="auto">
          <a:xfrm rot="1395822">
            <a:off x="7474449" y="1783422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8358CE-71EE-4053-91DF-B311ECEC2F55}"/>
              </a:ext>
            </a:extLst>
          </p:cNvPr>
          <p:cNvSpPr/>
          <p:nvPr/>
        </p:nvSpPr>
        <p:spPr bwMode="auto">
          <a:xfrm rot="20204178" flipV="1">
            <a:off x="7421365" y="343112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A3BF2-732C-44B2-AF88-C5BE0CAA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5" y="2134287"/>
            <a:ext cx="1581223" cy="18236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E79AC-960F-4001-B187-DA892C327B6F}"/>
              </a:ext>
            </a:extLst>
          </p:cNvPr>
          <p:cNvSpPr/>
          <p:nvPr/>
        </p:nvSpPr>
        <p:spPr bwMode="auto">
          <a:xfrm rot="20204178" flipV="1">
            <a:off x="2964887" y="1838175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C6B5CB-9F7A-447F-80ED-B6C30295A3A7}"/>
              </a:ext>
            </a:extLst>
          </p:cNvPr>
          <p:cNvSpPr/>
          <p:nvPr/>
        </p:nvSpPr>
        <p:spPr bwMode="auto">
          <a:xfrm rot="492277">
            <a:off x="2935413" y="344041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03577787-1B38-4C20-ABF6-5528794610BC}"/>
              </a:ext>
            </a:extLst>
          </p:cNvPr>
          <p:cNvSpPr/>
          <p:nvPr/>
        </p:nvSpPr>
        <p:spPr bwMode="auto">
          <a:xfrm>
            <a:off x="1088376" y="3514388"/>
            <a:ext cx="652206" cy="652206"/>
          </a:xfrm>
          <a:prstGeom prst="mathPlus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322C659-7A72-4D17-A4ED-75618CB7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285" y="346431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6062F-BEC9-473B-ABCC-A9104B21B505}"/>
              </a:ext>
            </a:extLst>
          </p:cNvPr>
          <p:cNvSpPr txBox="1"/>
          <p:nvPr/>
        </p:nvSpPr>
        <p:spPr>
          <a:xfrm>
            <a:off x="1804694" y="412318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3"/>
                </a:solidFill>
              </a:rPr>
              <a:t>ARD</a:t>
            </a:r>
          </a:p>
        </p:txBody>
      </p:sp>
    </p:spTree>
    <p:extLst>
      <p:ext uri="{BB962C8B-B14F-4D97-AF65-F5344CB8AC3E}">
        <p14:creationId xmlns:p14="http://schemas.microsoft.com/office/powerpoint/2010/main" val="13594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1150694" y="984894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1150692" y="995348"/>
            <a:ext cx="2013737" cy="510233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150694" y="919741"/>
            <a:ext cx="6482994" cy="65713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3164429" y="1576874"/>
            <a:ext cx="4469259" cy="451035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150694" y="1576874"/>
            <a:ext cx="6482994" cy="174147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792947" y="2003460"/>
            <a:ext cx="2866489" cy="326204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tfrmt(…,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A3DF-FC2C-42DC-81FD-B9880EB4E0F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rgbClr val="13D113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6171-C460-4252-B1DF-9E6904DDC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2" y="506621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To learn about new packages to support Clinical Reporting in R </a:t>
            </a:r>
          </a:p>
          <a:p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100D3A-64EA-462C-BF17-928465878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0D188-0555-4604-903D-0F0B5B81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out/</a:t>
            </a:r>
            <a:r>
              <a:rPr lang="en-US" dirty="0" err="1"/>
              <a:t>Whats</a:t>
            </a:r>
            <a:r>
              <a:rPr lang="en-US" dirty="0"/>
              <a:t> next slides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DDAB40-88D6-4E96-842E-2A638CA2C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we covered in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/>
              <a:t>ADaMs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C6D85-BDC0-49BB-8FC2-034A0CAAA9C0}"/>
              </a:ext>
            </a:extLst>
          </p:cNvPr>
          <p:cNvGrpSpPr/>
          <p:nvPr/>
        </p:nvGrpSpPr>
        <p:grpSpPr>
          <a:xfrm>
            <a:off x="2888154" y="4030210"/>
            <a:ext cx="2658557" cy="2691265"/>
            <a:chOff x="2888154" y="4030210"/>
            <a:chExt cx="2658557" cy="2691265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3DF0FE8-CF0D-4900-A3E0-B16305ABF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467" y="4030210"/>
              <a:ext cx="1329244" cy="154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7F47C7F3-4B25-44A2-B8DF-28934833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154" y="4033092"/>
              <a:ext cx="1328400" cy="153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FFA09888-CC86-413C-8D91-68FC096AB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267" y="5184189"/>
              <a:ext cx="1328400" cy="153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49919-861D-41DE-BFBE-560D13EAFEEE}"/>
              </a:ext>
            </a:extLst>
          </p:cNvPr>
          <p:cNvGrpSpPr/>
          <p:nvPr/>
        </p:nvGrpSpPr>
        <p:grpSpPr>
          <a:xfrm>
            <a:off x="7118951" y="3996932"/>
            <a:ext cx="3010812" cy="1891968"/>
            <a:chOff x="7273220" y="3987211"/>
            <a:chExt cx="3010812" cy="1891968"/>
          </a:xfrm>
        </p:grpSpPr>
        <p:pic>
          <p:nvPicPr>
            <p:cNvPr id="57" name="Picture 56" descr="tfrmt hex, which looks a bit like a blueprint with tfrmt written over it">
              <a:extLst>
                <a:ext uri="{FF2B5EF4-FFF2-40B4-BE49-F238E27FC236}">
                  <a16:creationId xmlns:a16="http://schemas.microsoft.com/office/drawing/2014/main" id="{68415042-2326-4FEF-8978-321EC6F2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64" y="3987211"/>
              <a:ext cx="1891968" cy="18919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41CC50-7B1B-4F35-948E-7121E824B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220" y="4167585"/>
              <a:ext cx="1357843" cy="157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46071-263D-4C66-B7ED-679AB1D77944}"/>
              </a:ext>
            </a:extLst>
          </p:cNvPr>
          <p:cNvGrpSpPr/>
          <p:nvPr/>
        </p:nvGrpSpPr>
        <p:grpSpPr>
          <a:xfrm>
            <a:off x="4450279" y="699803"/>
            <a:ext cx="2868053" cy="1616747"/>
            <a:chOff x="4450279" y="699803"/>
            <a:chExt cx="2868053" cy="1616747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B4AB726-6D99-48A8-B74D-710682C6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322" y="699803"/>
              <a:ext cx="1589010" cy="161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BCA5BBA-7762-493E-92D7-A51EB9CB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279" y="721232"/>
              <a:ext cx="1362945" cy="157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8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Automatic Robot Lawn Mowers (aka Roomba Lawn Mowers) of 2022">
            <a:extLst>
              <a:ext uri="{FF2B5EF4-FFF2-40B4-BE49-F238E27FC236}">
                <a16:creationId xmlns:a16="http://schemas.microsoft.com/office/drawing/2014/main" id="{55AEF452-7FC8-4892-90A3-253769373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72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3B8F-E799-4C6A-915B-D963E0689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tools save effort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AB09CE8-278E-48BF-9DDE-FD724575E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E696A6B-3936-4824-B1EF-355F2909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958"/>
          <a:stretch/>
        </p:blipFill>
        <p:spPr bwMode="auto">
          <a:xfrm>
            <a:off x="-17753" y="-1"/>
            <a:ext cx="122097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46E0EF-70FD-428C-8421-30ED816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5DFB-9C1D-47B2-8D7E-20BCBC6E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AE5CD-BB78-48C9-9E48-A56AFEE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53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unset, silhouette&#10;&#10;Description automatically generated">
            <a:extLst>
              <a:ext uri="{FF2B5EF4-FFF2-40B4-BE49-F238E27FC236}">
                <a16:creationId xmlns:a16="http://schemas.microsoft.com/office/drawing/2014/main" id="{6FA5AF43-6E27-4791-AEAA-F5BC0D6E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How Can I help?</a:t>
            </a:r>
          </a:p>
        </p:txBody>
      </p:sp>
    </p:spTree>
    <p:extLst>
      <p:ext uri="{BB962C8B-B14F-4D97-AF65-F5344CB8AC3E}">
        <p14:creationId xmlns:p14="http://schemas.microsoft.com/office/powerpoint/2010/main" val="18062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2C9A-F3A1-4153-83DA-F53DE109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751F-9CF8-4787-ABC0-B4DFECDE6D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7AB42C-9496-4047-92DC-F58C8C75A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9" y="5265270"/>
            <a:ext cx="3917315" cy="10162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https://github.com/pharmaverse/</a:t>
            </a:r>
            <a:endParaRPr lang="en-GB" dirty="0"/>
          </a:p>
          <a:p>
            <a:r>
              <a:rPr lang="en-GB" dirty="0">
                <a:hlinkClick r:id="rId3"/>
              </a:rPr>
              <a:t>https://gsk-biostatistics.github.io/tfrmt/</a:t>
            </a:r>
            <a:endParaRPr lang="en-GB" dirty="0"/>
          </a:p>
          <a:p>
            <a:r>
              <a:rPr lang="en-GB" dirty="0">
                <a:hlinkClick r:id="rId4"/>
              </a:rPr>
              <a:t>https://github.com/atorus-research/Tplyr</a:t>
            </a:r>
          </a:p>
          <a:p>
            <a:r>
              <a:rPr lang="en-GB" dirty="0">
                <a:ea typeface="+mn-lt"/>
                <a:cs typeface="+mn-lt"/>
                <a:hlinkClick r:id="rId5"/>
              </a:rPr>
              <a:t>https://github.com/atorus-research/metacore</a:t>
            </a:r>
            <a:endParaRPr lang="en-GB"/>
          </a:p>
          <a:p>
            <a:r>
              <a:rPr lang="en-GB" dirty="0">
                <a:ea typeface="+mn-lt"/>
                <a:cs typeface="+mn-lt"/>
                <a:hlinkClick r:id="rId6"/>
              </a:rPr>
              <a:t>https://github.com/pharmaverse/metatools</a:t>
            </a:r>
            <a:endParaRPr lang="en-GB"/>
          </a:p>
          <a:p>
            <a:endParaRPr lang="en-GB" dirty="0">
              <a:cs typeface="Arial"/>
            </a:endParaRPr>
          </a:p>
          <a:p>
            <a:endParaRPr lang="en-GB" dirty="0">
              <a:cs typeface="Noto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75E86-20B5-4EBE-A1C0-9B0632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5B61121-5C49-4F4C-A493-EE048451A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51CC0-8F50-4EC6-963B-FCFA7AE44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32" y="1398271"/>
            <a:ext cx="7124544" cy="2848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F5AF0-8327-4A35-ABFF-BDBC648E3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76" y="135254"/>
            <a:ext cx="4487152" cy="3217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940F3-7EC1-46B7-AC20-9332E944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76" y="3703320"/>
            <a:ext cx="4434580" cy="3004186"/>
          </a:xfrm>
          <a:prstGeom prst="rect">
            <a:avLst/>
          </a:prstGeom>
        </p:spPr>
      </p:pic>
      <p:pic>
        <p:nvPicPr>
          <p:cNvPr id="20" name="Picture 19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85C53DB3-4F4F-4C78-8820-9A416CE7C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4597605"/>
            <a:ext cx="1806720" cy="101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Donations Money Jar On White Background Stock Photo - Download Image Now -  Coin, Jar, Savings - iStock">
            <a:extLst>
              <a:ext uri="{FF2B5EF4-FFF2-40B4-BE49-F238E27FC236}">
                <a16:creationId xmlns:a16="http://schemas.microsoft.com/office/drawing/2014/main" id="{604E775A-AAFD-48AA-B682-458891A1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18" y="4519614"/>
            <a:ext cx="1558924" cy="23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CA3EC-8C92-4341-A01C-5EE450489C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GB" dirty="0"/>
              <a:t>Why use R / Open source?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1E2296-9F1F-45CA-A985-42706C64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5999786"/>
            <a:ext cx="11460164" cy="69847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i="1" dirty="0">
                <a:hlinkClick r:id="rId2"/>
              </a:rPr>
              <a:t>Using R in Regulatory Review</a:t>
            </a:r>
            <a:br>
              <a:rPr lang="en-GB" dirty="0"/>
            </a:br>
            <a:r>
              <a:rPr lang="en-GB" i="1" dirty="0" err="1"/>
              <a:t>Review</a:t>
            </a:r>
            <a:r>
              <a:rPr lang="en-GB" i="1" dirty="0"/>
              <a:t> experience of the R consortium submission pilot 1, Hye Soo Cho, FDA</a:t>
            </a:r>
            <a:endParaRPr lang="en-GB" dirty="0"/>
          </a:p>
          <a:p>
            <a:r>
              <a:rPr lang="en-GB" sz="1800" dirty="0"/>
              <a:t>NB: The presentation reflects the views of the author and should not be construed to represent FDA’s views or policies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4EB8315-25FA-4673-8538-0B645F67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822960"/>
            <a:ext cx="8905875" cy="4843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ONEERING GREENLAND BIKE CROSSING RAISES VALUABLE FUNDS FOR WOMEN AFFECTED  BY CLIMATE CHANGE - HER Planet Earth">
            <a:extLst>
              <a:ext uri="{FF2B5EF4-FFF2-40B4-BE49-F238E27FC236}">
                <a16:creationId xmlns:a16="http://schemas.microsoft.com/office/drawing/2014/main" id="{3D402638-CC68-46BF-88E6-271539FB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184"/>
          <a:stretch/>
        </p:blipFill>
        <p:spPr bwMode="auto">
          <a:xfrm>
            <a:off x="-1" y="0"/>
            <a:ext cx="12203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5984E-8416-4458-9DAE-8E0A09FE1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3816E-8D25-4AED-ACFC-693BC0E8C9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B50F9-B453-464D-9622-5761C5910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CA21A-C410-4B3D-B006-F3ADA8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0"/>
            <a:ext cx="11460163" cy="1298615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</a:t>
            </a:r>
            <a:r>
              <a:rPr lang="en-US" dirty="0" err="1"/>
              <a:t>slido</a:t>
            </a:r>
            <a:r>
              <a:rPr lang="en-US" dirty="0"/>
              <a:t>! We love to see them, and have a group of TA’s (and us) that are ready to answer them</a:t>
            </a:r>
          </a:p>
          <a:p>
            <a:pPr lvl="1"/>
            <a:r>
              <a:rPr lang="en-US" dirty="0"/>
              <a:t>See zoom chat for link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R/Pharma</a:t>
            </a:r>
          </a:p>
          <a:p>
            <a:pPr lvl="1"/>
            <a:r>
              <a:rPr lang="en-US" dirty="0"/>
              <a:t>https://rinpharma.com/terms/</a:t>
            </a:r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7" name="Picture 6" descr="Children looking out of small square open windows, smiling and waving">
            <a:extLst>
              <a:ext uri="{FF2B5EF4-FFF2-40B4-BE49-F238E27FC236}">
                <a16:creationId xmlns:a16="http://schemas.microsoft.com/office/drawing/2014/main" id="{4336E7DB-F8B5-4EDE-A635-93CE6C35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131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36CBB3-738D-408F-A90E-C705A5147D59}"/>
              </a:ext>
            </a:extLst>
          </p:cNvPr>
          <p:cNvSpPr txBox="1">
            <a:spLocks/>
          </p:cNvSpPr>
          <p:nvPr/>
        </p:nvSpPr>
        <p:spPr>
          <a:xfrm>
            <a:off x="276225" y="203200"/>
            <a:ext cx="41529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4100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Thomas Neitmann">
            <a:extLst>
              <a:ext uri="{FF2B5EF4-FFF2-40B4-BE49-F238E27FC236}">
                <a16:creationId xmlns:a16="http://schemas.microsoft.com/office/drawing/2014/main" id="{9453B5C5-B739-444A-8A97-D05C87C29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9179"/>
          <a:stretch/>
        </p:blipFill>
        <p:spPr bwMode="auto">
          <a:xfrm>
            <a:off x="9404256" y="2531842"/>
            <a:ext cx="2066636" cy="2445418"/>
          </a:xfrm>
          <a:prstGeom prst="roundRect">
            <a:avLst>
              <a:gd name="adj" fmla="val 500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89B9765-2105-437F-8C86-E3A4F473C5B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71" r="7329" b="-71"/>
          <a:stretch/>
        </p:blipFill>
        <p:spPr>
          <a:xfrm>
            <a:off x="4748309" y="2532510"/>
            <a:ext cx="1995488" cy="2444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7782" y="2083072"/>
            <a:ext cx="2096541" cy="4207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Christina Fillmore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7572" y="2037974"/>
            <a:ext cx="2200003" cy="521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134424" y="2531842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329354" y="2033802"/>
            <a:ext cx="1605960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 - </a:t>
            </a:r>
            <a:r>
              <a:rPr lang="en-GB" dirty="0" err="1"/>
              <a:t>Slido</a:t>
            </a:r>
            <a:r>
              <a:rPr lang="en-GB" dirty="0"/>
              <a:t> Quiz Time!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Event code: #tfrmt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3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 </a:t>
            </a:r>
            <a:r>
              <a:rPr lang="en-GB" dirty="0">
                <a:hlinkClick r:id="rId4"/>
              </a:rPr>
              <a:t>GitHub</a:t>
            </a:r>
            <a:r>
              <a:rPr lang="en-GB" dirty="0"/>
              <a:t>* will the environment installation script, examples and exercises</a:t>
            </a:r>
            <a:endParaRPr lang="en-GB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2F58-5100-400F-A9B4-7362FF5C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0" y="2607631"/>
            <a:ext cx="11142452" cy="2698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613600-DCDD-450E-A9E6-CD079B0BFE76}"/>
              </a:ext>
            </a:extLst>
          </p:cNvPr>
          <p:cNvSpPr/>
          <p:nvPr/>
        </p:nvSpPr>
        <p:spPr bwMode="auto">
          <a:xfrm>
            <a:off x="3715089" y="4416088"/>
            <a:ext cx="942392" cy="44787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189C7-7137-49E7-9F9D-6E00FEDA8420}"/>
              </a:ext>
            </a:extLst>
          </p:cNvPr>
          <p:cNvSpPr/>
          <p:nvPr/>
        </p:nvSpPr>
        <p:spPr bwMode="auto">
          <a:xfrm>
            <a:off x="765209" y="2607631"/>
            <a:ext cx="2489268" cy="70584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F883C-C842-760B-50BC-D8107D55ED1C}"/>
              </a:ext>
            </a:extLst>
          </p:cNvPr>
          <p:cNvSpPr txBox="1"/>
          <p:nvPr/>
        </p:nvSpPr>
        <p:spPr>
          <a:xfrm>
            <a:off x="425727" y="6430617"/>
            <a:ext cx="90296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* https://github.com/rstudio-conf-2022/clinical-reporting-r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Plan for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1459393" y="4125827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4459829" y="4084414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</a:t>
              </a:r>
              <a:r>
                <a:rPr lang="en-GB" sz="1200" dirty="0" err="1"/>
                <a:t>ADaMs</a:t>
              </a:r>
              <a:r>
                <a:rPr lang="en-GB" sz="1200" dirty="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ADAETTE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5313767" y="954565"/>
            <a:ext cx="1666152" cy="1227715"/>
            <a:chOff x="7310920" y="873085"/>
            <a:chExt cx="1666152" cy="122771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449365" y="90997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 anchor="t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Create Analysis for: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    </a:t>
              </a:r>
              <a:r>
                <a:rPr lang="en-GB" sz="1100" dirty="0">
                  <a:ea typeface="+mn-lt"/>
                  <a:cs typeface="+mn-lt"/>
                </a:rPr>
                <a:t>Demography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100" dirty="0"/>
                <a:t>    AE Table </a:t>
              </a:r>
              <a:endParaRPr lang="en-GB" sz="14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6320CF-C7E5-3DFB-2026-55C0F0FBAFA9}"/>
              </a:ext>
            </a:extLst>
          </p:cNvPr>
          <p:cNvGrpSpPr/>
          <p:nvPr/>
        </p:nvGrpSpPr>
        <p:grpSpPr>
          <a:xfrm>
            <a:off x="8586340" y="4084414"/>
            <a:ext cx="1666152" cy="1190827"/>
            <a:chOff x="2709726" y="1011983"/>
            <a:chExt cx="1666152" cy="1190827"/>
          </a:xfrm>
        </p:grpSpPr>
        <p:sp>
          <p:nvSpPr>
            <p:cNvPr id="68" name="Rectangle: Rounded Corners 48">
              <a:extLst>
                <a:ext uri="{FF2B5EF4-FFF2-40B4-BE49-F238E27FC236}">
                  <a16:creationId xmlns:a16="http://schemas.microsoft.com/office/drawing/2014/main" id="{EA10AE2F-88DB-46F7-1E0C-5E2013B9450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332059-B577-505A-26CF-EEBA2D9C9371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Demography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1586</TotalTime>
  <Words>2650</Words>
  <Application>Microsoft Macintosh PowerPoint</Application>
  <PresentationFormat>Widescreen</PresentationFormat>
  <Paragraphs>735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Lucida Grande</vt:lpstr>
      <vt:lpstr>Office Theme</vt:lpstr>
      <vt:lpstr>PowerPoint Presentation</vt:lpstr>
      <vt:lpstr>Expectations</vt:lpstr>
      <vt:lpstr>What to expect from this workshop</vt:lpstr>
      <vt:lpstr>Workshop Expectations</vt:lpstr>
      <vt:lpstr>Expectations</vt:lpstr>
      <vt:lpstr>Workshop Instructors</vt:lpstr>
      <vt:lpstr>Who are you? - Slido Quiz Time! </vt:lpstr>
      <vt:lpstr>Our environment</vt:lpstr>
      <vt:lpstr>Plan for this workshop</vt:lpstr>
      <vt:lpstr>Study Information</vt:lpstr>
      <vt:lpstr>Building ADaMs process flow </vt:lpstr>
      <vt:lpstr>{metacore} </vt:lpstr>
      <vt:lpstr>{metatools}  </vt:lpstr>
      <vt:lpstr>{admiral} </vt:lpstr>
      <vt:lpstr>{admiral}’s Modular Approach</vt:lpstr>
      <vt:lpstr>{admiral} Ecosystem</vt:lpstr>
      <vt:lpstr>Descriptive statistics </vt:lpstr>
      <vt:lpstr>{Tplyr} </vt:lpstr>
      <vt:lpstr>Day 2</vt:lpstr>
      <vt:lpstr>Analysis Results Data</vt:lpstr>
      <vt:lpstr>Analysis Results Data</vt:lpstr>
      <vt:lpstr>{tfrmt} </vt:lpstr>
      <vt:lpstr>tfrmt process flow </vt:lpstr>
      <vt:lpstr>Tables parts </vt:lpstr>
      <vt:lpstr>Tables parts </vt:lpstr>
      <vt:lpstr>tfrmt with Analysis Results Data </vt:lpstr>
      <vt:lpstr>Value formatting </vt:lpstr>
      <vt:lpstr>{tfrmt} </vt:lpstr>
      <vt:lpstr>Map</vt:lpstr>
      <vt:lpstr>Close out/Whats next slides</vt:lpstr>
      <vt:lpstr>What we covered in this workshop</vt:lpstr>
      <vt:lpstr>These tools save effort</vt:lpstr>
      <vt:lpstr>We’ll achieve more by working together</vt:lpstr>
      <vt:lpstr>How Can I help?</vt:lpstr>
      <vt:lpstr>PowerPoint Presentation</vt:lpstr>
      <vt:lpstr>Why use R / Open source?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Fillmore</dc:creator>
  <cp:lastModifiedBy>Christina Fillmore</cp:lastModifiedBy>
  <cp:revision>50</cp:revision>
  <dcterms:created xsi:type="dcterms:W3CDTF">2022-10-07T14:23:34Z</dcterms:created>
  <dcterms:modified xsi:type="dcterms:W3CDTF">2022-10-31T11:56:13Z</dcterms:modified>
</cp:coreProperties>
</file>